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7" r:id="rId1"/>
  </p:sldMasterIdLst>
  <p:notesMasterIdLst>
    <p:notesMasterId r:id="rId22"/>
  </p:notesMasterIdLst>
  <p:sldIdLst>
    <p:sldId id="256" r:id="rId2"/>
    <p:sldId id="268" r:id="rId3"/>
    <p:sldId id="280" r:id="rId4"/>
    <p:sldId id="281" r:id="rId5"/>
    <p:sldId id="270" r:id="rId6"/>
    <p:sldId id="282" r:id="rId7"/>
    <p:sldId id="259" r:id="rId8"/>
    <p:sldId id="274" r:id="rId9"/>
    <p:sldId id="277" r:id="rId10"/>
    <p:sldId id="283" r:id="rId11"/>
    <p:sldId id="278" r:id="rId12"/>
    <p:sldId id="284" r:id="rId13"/>
    <p:sldId id="262" r:id="rId14"/>
    <p:sldId id="263" r:id="rId15"/>
    <p:sldId id="265" r:id="rId16"/>
    <p:sldId id="266" r:id="rId17"/>
    <p:sldId id="261" r:id="rId18"/>
    <p:sldId id="264" r:id="rId19"/>
    <p:sldId id="260" r:id="rId20"/>
    <p:sldId id="272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F4D893-673D-4A65-AA69-7DD1E74668AF}">
  <a:tblStyle styleId="{3FF4D893-673D-4A65-AA69-7DD1E74668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10"/>
    <p:restoredTop sz="94615"/>
  </p:normalViewPr>
  <p:slideViewPr>
    <p:cSldViewPr snapToGrid="0">
      <p:cViewPr varScale="1">
        <p:scale>
          <a:sx n="101" d="100"/>
          <a:sy n="101" d="100"/>
        </p:scale>
        <p:origin x="208" y="11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chemeClr val="tx1"/>
                </a:solidFill>
              </a:rPr>
              <a:t>6</a:t>
            </a:r>
            <a:r>
              <a:rPr lang="en-US" sz="1800" b="1" baseline="0">
                <a:solidFill>
                  <a:schemeClr val="tx1"/>
                </a:solidFill>
              </a:rPr>
              <a:t> Columbus Central Park Hotel </a:t>
            </a:r>
            <a:endParaRPr lang="en-US" sz="1800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Sheet3!$A$2</c:f>
              <c:strCache>
                <c:ptCount val="1"/>
                <c:pt idx="0">
                  <c:v>Booking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Sheet3!$B$1:$D$1</c:f>
              <c:strCache>
                <c:ptCount val="3"/>
                <c:pt idx="0">
                  <c:v>Location</c:v>
                </c:pt>
                <c:pt idx="1">
                  <c:v>Service</c:v>
                </c:pt>
                <c:pt idx="2">
                  <c:v>Room</c:v>
                </c:pt>
              </c:strCache>
            </c:strRef>
          </c:cat>
          <c:val>
            <c:numRef>
              <c:f>Sheet3!$B$2:$D$2</c:f>
              <c:numCache>
                <c:formatCode>General</c:formatCode>
                <c:ptCount val="3"/>
                <c:pt idx="0">
                  <c:v>4.2</c:v>
                </c:pt>
                <c:pt idx="1">
                  <c:v>4.0999999999999996</c:v>
                </c:pt>
                <c:pt idx="2">
                  <c:v>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6D-D146-BC07-CE8A33BABF69}"/>
            </c:ext>
          </c:extLst>
        </c:ser>
        <c:ser>
          <c:idx val="1"/>
          <c:order val="1"/>
          <c:tx>
            <c:strRef>
              <c:f>Sheet3!$A$3</c:f>
              <c:strCache>
                <c:ptCount val="1"/>
                <c:pt idx="0">
                  <c:v>Priceline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Sheet3!$B$1:$D$1</c:f>
              <c:strCache>
                <c:ptCount val="3"/>
                <c:pt idx="0">
                  <c:v>Location</c:v>
                </c:pt>
                <c:pt idx="1">
                  <c:v>Service</c:v>
                </c:pt>
                <c:pt idx="2">
                  <c:v>Room</c:v>
                </c:pt>
              </c:strCache>
            </c:strRef>
          </c:cat>
          <c:val>
            <c:numRef>
              <c:f>Sheet3!$B$3:$D$3</c:f>
              <c:numCache>
                <c:formatCode>General</c:formatCode>
                <c:ptCount val="3"/>
                <c:pt idx="0">
                  <c:v>4.0999999999999996</c:v>
                </c:pt>
                <c:pt idx="1">
                  <c:v>4.5999999999999996</c:v>
                </c:pt>
                <c:pt idx="2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6D-D146-BC07-CE8A33BABF69}"/>
            </c:ext>
          </c:extLst>
        </c:ser>
        <c:ser>
          <c:idx val="2"/>
          <c:order val="2"/>
          <c:tx>
            <c:strRef>
              <c:f>Sheet3!$A$4</c:f>
              <c:strCache>
                <c:ptCount val="1"/>
                <c:pt idx="0">
                  <c:v>Hotels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Sheet3!$B$1:$D$1</c:f>
              <c:strCache>
                <c:ptCount val="3"/>
                <c:pt idx="0">
                  <c:v>Location</c:v>
                </c:pt>
                <c:pt idx="1">
                  <c:v>Service</c:v>
                </c:pt>
                <c:pt idx="2">
                  <c:v>Room</c:v>
                </c:pt>
              </c:strCache>
            </c:strRef>
          </c:cat>
          <c:val>
            <c:numRef>
              <c:f>Sheet3!$B$4:$D$4</c:f>
              <c:numCache>
                <c:formatCode>General</c:formatCode>
                <c:ptCount val="3"/>
                <c:pt idx="0">
                  <c:v>4.9000000000000004</c:v>
                </c:pt>
                <c:pt idx="1">
                  <c:v>4.8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16D-D146-BC07-CE8A33BABF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0537391"/>
        <c:axId val="1065151807"/>
      </c:barChart>
      <c:catAx>
        <c:axId val="1930537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5151807"/>
        <c:crosses val="autoZero"/>
        <c:auto val="1"/>
        <c:lblAlgn val="ctr"/>
        <c:lblOffset val="100"/>
        <c:noMultiLvlLbl val="0"/>
      </c:catAx>
      <c:valAx>
        <c:axId val="1065151807"/>
        <c:scaling>
          <c:orientation val="minMax"/>
          <c:max val="5"/>
          <c:min val="2.5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0537391"/>
        <c:crosses val="autoZero"/>
        <c:crossBetween val="between"/>
      </c:valAx>
      <c:spPr>
        <a:noFill/>
        <a:ln w="25400">
          <a:solidFill>
            <a:schemeClr val="tx1"/>
          </a:solidFill>
          <a:miter lim="800000"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Sheet4!$C$14</c:f>
              <c:strCache>
                <c:ptCount val="1"/>
                <c:pt idx="0">
                  <c:v>Booking-True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Sheet4!$D$13:$F$13</c:f>
              <c:strCache>
                <c:ptCount val="3"/>
                <c:pt idx="0">
                  <c:v>Service</c:v>
                </c:pt>
                <c:pt idx="1">
                  <c:v>Room</c:v>
                </c:pt>
                <c:pt idx="2">
                  <c:v>Location</c:v>
                </c:pt>
              </c:strCache>
            </c:strRef>
          </c:cat>
          <c:val>
            <c:numRef>
              <c:f>Sheet4!$D$14:$F$14</c:f>
              <c:numCache>
                <c:formatCode>General</c:formatCode>
                <c:ptCount val="3"/>
                <c:pt idx="0">
                  <c:v>4.2</c:v>
                </c:pt>
                <c:pt idx="1">
                  <c:v>3.6</c:v>
                </c:pt>
                <c:pt idx="2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CF-3F4E-B9C1-4C015689FAE1}"/>
            </c:ext>
          </c:extLst>
        </c:ser>
        <c:ser>
          <c:idx val="1"/>
          <c:order val="1"/>
          <c:tx>
            <c:strRef>
              <c:f>Sheet4!$C$15</c:f>
              <c:strCache>
                <c:ptCount val="1"/>
                <c:pt idx="0">
                  <c:v>Booking-Pred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Sheet4!$D$13:$F$13</c:f>
              <c:strCache>
                <c:ptCount val="3"/>
                <c:pt idx="0">
                  <c:v>Service</c:v>
                </c:pt>
                <c:pt idx="1">
                  <c:v>Room</c:v>
                </c:pt>
                <c:pt idx="2">
                  <c:v>Location</c:v>
                </c:pt>
              </c:strCache>
            </c:strRef>
          </c:cat>
          <c:val>
            <c:numRef>
              <c:f>Sheet4!$D$15:$F$15</c:f>
              <c:numCache>
                <c:formatCode>General</c:formatCode>
                <c:ptCount val="3"/>
                <c:pt idx="0">
                  <c:v>3.8</c:v>
                </c:pt>
                <c:pt idx="1">
                  <c:v>3.3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ECF-3F4E-B9C1-4C015689FAE1}"/>
            </c:ext>
          </c:extLst>
        </c:ser>
        <c:ser>
          <c:idx val="2"/>
          <c:order val="2"/>
          <c:tx>
            <c:strRef>
              <c:f>Sheet4!$C$16</c:f>
              <c:strCache>
                <c:ptCount val="1"/>
                <c:pt idx="0">
                  <c:v>Groupon-pred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Sheet4!$D$13:$F$13</c:f>
              <c:strCache>
                <c:ptCount val="3"/>
                <c:pt idx="0">
                  <c:v>Service</c:v>
                </c:pt>
                <c:pt idx="1">
                  <c:v>Room</c:v>
                </c:pt>
                <c:pt idx="2">
                  <c:v>Location</c:v>
                </c:pt>
              </c:strCache>
            </c:strRef>
          </c:cat>
          <c:val>
            <c:numRef>
              <c:f>Sheet4!$D$16:$F$16</c:f>
              <c:numCache>
                <c:formatCode>General</c:formatCode>
                <c:ptCount val="3"/>
                <c:pt idx="0">
                  <c:v>3.5</c:v>
                </c:pt>
                <c:pt idx="1">
                  <c:v>3.7</c:v>
                </c:pt>
                <c:pt idx="2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ECF-3F4E-B9C1-4C015689FA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58739871"/>
        <c:axId val="1064604911"/>
      </c:barChart>
      <c:catAx>
        <c:axId val="1058739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4604911"/>
        <c:crosses val="autoZero"/>
        <c:auto val="1"/>
        <c:lblAlgn val="ctr"/>
        <c:lblOffset val="100"/>
        <c:noMultiLvlLbl val="0"/>
      </c:catAx>
      <c:valAx>
        <c:axId val="1064604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87398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189cb91a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189cb91a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189cb91a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189cb91a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189cb91a8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189cb91a8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189cb91a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189cb91a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189cb91a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189cb91a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21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189cb91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189cb91a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724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189cb91a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189cb91a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196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189cb91a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189cb91a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804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189cb91a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189cb91a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180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189cb91a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189cb91a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189cb91a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189cb91a8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189cb91a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189cb91a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189cb91a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189cb91a8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59386-BD93-A94A-8E2F-6E0377413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843C0-B5F6-1A44-A321-A71FF68C18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BDA96-E907-A04E-9219-F0E60F042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0D3B7-337E-D54D-BE34-CAEAB714B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FE90E-F748-0941-B1FC-6623CCB52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4947684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B052-3A81-544F-915F-8E257BE51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63014-F796-164B-ABCB-7B155B977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CB907-8A7A-324B-A667-FDC00D31F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C5668-E6E7-4E42-BBC7-6E2D21EC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B6E45-8226-BB44-AE66-1904C57E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90378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1C3938-84F0-AB40-A445-E9B98A686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F1E02-1455-6841-8AA3-D1FE0C748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18D34-9FDD-6644-B80C-2F332E9B1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68878-0CE2-F148-95E1-97C8F80D7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33DE4-C6EF-2048-99B2-7B2DD84A4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0104714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1725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8FCAB-0366-C441-B07E-5D2DFC52F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D30D3-65E2-DD47-8D23-1193DEDDC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3C3F9-4C4D-3640-A5EF-F45E73DD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484C7-EE7D-EA42-8A4F-8AEFD51E2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2B687-ADF7-E649-91D3-D1535A2C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08548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3F033-289C-1040-AA2E-B6C279FB0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0F7D9-2116-814F-932F-DB069DB03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6048B-22E7-3B4E-A961-D37CC7B5D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77902-96C9-C343-BB34-C8FF8237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14BF0-2DCA-3F43-9AE0-16AB5EA79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62541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1CE64-43DD-D043-8420-5F7142FCB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4805F-0C1F-2B41-A570-6EE13A1ED2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281058-5A5C-4E40-B710-DE3C447BD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4EDE4D-9DD7-4042-A8A5-44CE6A542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A8740-B30D-6042-972E-B082063BC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1BE998-863E-DE4A-AD22-B763E95F9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226122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CD009-E799-F14D-9C58-ECA2B7D03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B9B07-964C-F54D-9AF2-E325FB645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5E12B-17CA-FB49-81B5-2C6C4D202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0BEEE-C363-D249-8B9E-8BAEE3D639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8879E4-8BA2-AA44-AD72-831B443E4D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400CA-FB9A-BA43-B299-29BB10A02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1BC7E1-A6D2-D542-83CE-3D664F150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5A0CFD-0733-9540-BEC6-34CA88CA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65076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1CB07-4FA2-F641-9756-BBBB9757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D5AC31-CD48-064E-8978-020BE6FC1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1F2829-D824-3742-89BD-6AFB53706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62BC5-8131-9E41-B53B-F08A18905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5986845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61A8E4-D08A-A746-8312-DE818FEF0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18052E-5E3F-1544-83BB-348C5411C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400EE-E4A4-9D4D-9BD0-588F3DF2F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4257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0C33-724A-E149-91B5-8AD37E45C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0B81D-67A2-894E-B60F-5E38F33A5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8459E-30A7-3A40-B9F6-5BB5E6A50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EF59D-1132-6842-B37A-4DE273F44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1A218-2B05-AA4B-9073-0419C1A9D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7DD4D2-B9D0-DC4C-8262-57C5D226D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413734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201D-02F8-D54B-A1D2-18E89ACDE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5A3560-E5D3-0248-905B-7B9C2ECC2F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A184F-A3C1-914E-AC05-CF95A1CBA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9B0BA-E9A1-8440-AAD2-3555EA4C3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FBB81-EA49-BC43-83A8-7ED5F084A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7693B-1DCF-5640-967D-8DB9A5D4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488455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C94792-C3CE-AB4A-82B3-6F163FD1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669FD-AA75-254C-8A19-125FD32C9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E5B26-41DC-9247-B321-C7A334F7F7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4B6C0-E11C-A648-9346-841E99767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E3FA0-CA90-4D45-972E-A7D89A2C20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417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143000" y="0"/>
            <a:ext cx="6858000" cy="17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Athelas" panose="02000503000000020003" pitchFamily="2" charset="77"/>
              </a:rPr>
              <a:t>InnSpect</a:t>
            </a:r>
            <a:endParaRPr b="1" dirty="0">
              <a:latin typeface="Athelas" panose="02000503000000020003" pitchFamily="2" charset="77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143000" y="2206578"/>
            <a:ext cx="6858000" cy="1241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thelas" panose="02000503000000020003" pitchFamily="2" charset="77"/>
              </a:rPr>
              <a:t>Chang Zhang</a:t>
            </a:r>
            <a:endParaRPr b="1" dirty="0">
              <a:latin typeface="Athelas" panose="02000503000000020003" pitchFamily="2" charset="7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thelas" panose="02000503000000020003" pitchFamily="2" charset="77"/>
              </a:rPr>
              <a:t>Insight 2019 C</a:t>
            </a:r>
            <a:endParaRPr b="1" dirty="0">
              <a:latin typeface="Athelas" panose="02000503000000020003" pitchFamily="2" charset="77"/>
            </a:endParaRPr>
          </a:p>
        </p:txBody>
      </p:sp>
      <p:pic>
        <p:nvPicPr>
          <p:cNvPr id="1026" name="Picture 2" descr="https://lh6.googleusercontent.com/WHyPwMET9i2_XBtpSfhK_haX35Jk8QMsevKPIdgGniYfxhmws66iYr22dQygYQytGE3sW0f8Yf-rgo9WZfH6-yQbPqOActs6EmUtPpJNY_cDKWBDqMdkv2Wy6cEtb2mx9FNj9ROgyg">
            <a:extLst>
              <a:ext uri="{FF2B5EF4-FFF2-40B4-BE49-F238E27FC236}">
                <a16:creationId xmlns:a16="http://schemas.microsoft.com/office/drawing/2014/main" id="{5BC3971B-A363-974C-B1A8-ED16699EF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0063"/>
            <a:ext cx="9144000" cy="210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41330-0705-8540-9A93-A5FB6C5C0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06297"/>
            <a:ext cx="8520600" cy="1017725"/>
          </a:xfrm>
        </p:spPr>
        <p:txBody>
          <a:bodyPr/>
          <a:lstStyle/>
          <a:p>
            <a:r>
              <a:rPr lang="en-US" dirty="0"/>
              <a:t>Step 1: Aspect identification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F7515-0931-DB4E-B799-CE8406350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048945"/>
            <a:ext cx="8520600" cy="3416400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Grand Hotel is close to everything! </a:t>
            </a:r>
            <a:r>
              <a:rPr lang="en-US" b="1" dirty="0">
                <a:solidFill>
                  <a:srgbClr val="6AA84F"/>
                </a:solidFill>
              </a:rPr>
              <a:t>The lady at the front desk was very friendly and helpful.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But my room was small and had unpleasant smell.</a:t>
            </a:r>
            <a:r>
              <a:rPr lang="en-US" b="1" dirty="0"/>
              <a:t>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FBBB50-0199-764A-9B3D-D94F7906BE34}"/>
              </a:ext>
            </a:extLst>
          </p:cNvPr>
          <p:cNvSpPr/>
          <p:nvPr/>
        </p:nvSpPr>
        <p:spPr>
          <a:xfrm>
            <a:off x="1375334" y="1424022"/>
            <a:ext cx="2650565" cy="4532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46628E-BC28-BD47-857D-C98EB8D00F66}"/>
              </a:ext>
            </a:extLst>
          </p:cNvPr>
          <p:cNvSpPr/>
          <p:nvPr/>
        </p:nvSpPr>
        <p:spPr>
          <a:xfrm>
            <a:off x="5286934" y="1424022"/>
            <a:ext cx="2764865" cy="4532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E55CB4-C3B8-534E-AFD0-A8760244C806}"/>
              </a:ext>
            </a:extLst>
          </p:cNvPr>
          <p:cNvSpPr/>
          <p:nvPr/>
        </p:nvSpPr>
        <p:spPr>
          <a:xfrm>
            <a:off x="5286934" y="2867023"/>
            <a:ext cx="2764865" cy="4532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Room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84439D-7EED-3B46-B026-C655FE870623}"/>
              </a:ext>
            </a:extLst>
          </p:cNvPr>
          <p:cNvSpPr/>
          <p:nvPr/>
        </p:nvSpPr>
        <p:spPr>
          <a:xfrm>
            <a:off x="1097762" y="3932420"/>
            <a:ext cx="1560078" cy="10287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TripAdvisor Hotel Review Dataset (240k reviews)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C28F51C-5817-464A-8130-C21858840127}"/>
              </a:ext>
            </a:extLst>
          </p:cNvPr>
          <p:cNvSpPr/>
          <p:nvPr/>
        </p:nvSpPr>
        <p:spPr>
          <a:xfrm>
            <a:off x="2921179" y="3945120"/>
            <a:ext cx="1560078" cy="10287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Tokenize by sentence + text cleaning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2206C68-8D8D-7242-B696-F1D89F8E293B}"/>
              </a:ext>
            </a:extLst>
          </p:cNvPr>
          <p:cNvSpPr/>
          <p:nvPr/>
        </p:nvSpPr>
        <p:spPr>
          <a:xfrm>
            <a:off x="4706450" y="3945120"/>
            <a:ext cx="1560078" cy="10287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LDA topic clustering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162FDA2-5126-C145-9D89-85C1B84D650C}"/>
              </a:ext>
            </a:extLst>
          </p:cNvPr>
          <p:cNvSpPr/>
          <p:nvPr/>
        </p:nvSpPr>
        <p:spPr>
          <a:xfrm>
            <a:off x="6491721" y="3932420"/>
            <a:ext cx="1560078" cy="10287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~ 90 % accuracy (bootstrap method)</a:t>
            </a:r>
          </a:p>
        </p:txBody>
      </p:sp>
    </p:spTree>
    <p:extLst>
      <p:ext uri="{BB962C8B-B14F-4D97-AF65-F5344CB8AC3E}">
        <p14:creationId xmlns:p14="http://schemas.microsoft.com/office/powerpoint/2010/main" val="153822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41330-0705-8540-9A93-A5FB6C5C0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06297"/>
            <a:ext cx="8520600" cy="1017725"/>
          </a:xfrm>
        </p:spPr>
        <p:txBody>
          <a:bodyPr/>
          <a:lstStyle/>
          <a:p>
            <a:r>
              <a:rPr lang="en-US" dirty="0"/>
              <a:t>Step 2: Sentiment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F7515-0931-DB4E-B799-CE8406350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33045"/>
            <a:ext cx="8520600" cy="3416400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Grand Hotel is close to everything! </a:t>
            </a:r>
            <a:r>
              <a:rPr lang="en-US" b="1" dirty="0">
                <a:solidFill>
                  <a:srgbClr val="6AA84F"/>
                </a:solidFill>
              </a:rPr>
              <a:t>The lady at the front desk was very friendly and helpful.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But my room was small and had unpleasant smell.</a:t>
            </a:r>
            <a:r>
              <a:rPr lang="en-US" b="1" dirty="0"/>
              <a:t>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FBBB50-0199-764A-9B3D-D94F7906BE34}"/>
              </a:ext>
            </a:extLst>
          </p:cNvPr>
          <p:cNvSpPr/>
          <p:nvPr/>
        </p:nvSpPr>
        <p:spPr>
          <a:xfrm>
            <a:off x="1375335" y="1208122"/>
            <a:ext cx="1215466" cy="4532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Location:     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46628E-BC28-BD47-857D-C98EB8D00F66}"/>
              </a:ext>
            </a:extLst>
          </p:cNvPr>
          <p:cNvSpPr/>
          <p:nvPr/>
        </p:nvSpPr>
        <p:spPr>
          <a:xfrm>
            <a:off x="5286935" y="1208122"/>
            <a:ext cx="1088466" cy="4532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E55CB4-C3B8-534E-AFD0-A8760244C806}"/>
              </a:ext>
            </a:extLst>
          </p:cNvPr>
          <p:cNvSpPr/>
          <p:nvPr/>
        </p:nvSpPr>
        <p:spPr>
          <a:xfrm>
            <a:off x="5286934" y="2651123"/>
            <a:ext cx="1088467" cy="4532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Room: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4BF751-D934-0143-849E-CFFEC4DFB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112" y="1048607"/>
            <a:ext cx="1329756" cy="796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327776-ED03-8A4E-847D-D906F3E7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012" y="1048607"/>
            <a:ext cx="1329756" cy="796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3DB5C7-2F94-5449-973F-D6C1F98D2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650" y="2651123"/>
            <a:ext cx="9652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51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41330-0705-8540-9A93-A5FB6C5C0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06297"/>
            <a:ext cx="8520600" cy="1017725"/>
          </a:xfrm>
        </p:spPr>
        <p:txBody>
          <a:bodyPr/>
          <a:lstStyle/>
          <a:p>
            <a:r>
              <a:rPr lang="en-US" dirty="0"/>
              <a:t>Step 2: Sentiment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F7515-0931-DB4E-B799-CE8406350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33045"/>
            <a:ext cx="8520600" cy="3416400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Grand Hotel is close to everything! </a:t>
            </a:r>
            <a:r>
              <a:rPr lang="en-US" b="1" dirty="0">
                <a:solidFill>
                  <a:srgbClr val="6AA84F"/>
                </a:solidFill>
              </a:rPr>
              <a:t>The lady at the front desk was very friendly and helpful.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But my room was small and had unpleasant smell.</a:t>
            </a:r>
            <a:r>
              <a:rPr lang="en-US" b="1" dirty="0"/>
              <a:t>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FBBB50-0199-764A-9B3D-D94F7906BE34}"/>
              </a:ext>
            </a:extLst>
          </p:cNvPr>
          <p:cNvSpPr/>
          <p:nvPr/>
        </p:nvSpPr>
        <p:spPr>
          <a:xfrm>
            <a:off x="1375335" y="1208122"/>
            <a:ext cx="1215466" cy="4532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Location:     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46628E-BC28-BD47-857D-C98EB8D00F66}"/>
              </a:ext>
            </a:extLst>
          </p:cNvPr>
          <p:cNvSpPr/>
          <p:nvPr/>
        </p:nvSpPr>
        <p:spPr>
          <a:xfrm>
            <a:off x="5286935" y="1208122"/>
            <a:ext cx="1088466" cy="4532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E55CB4-C3B8-534E-AFD0-A8760244C806}"/>
              </a:ext>
            </a:extLst>
          </p:cNvPr>
          <p:cNvSpPr/>
          <p:nvPr/>
        </p:nvSpPr>
        <p:spPr>
          <a:xfrm>
            <a:off x="5286934" y="2651123"/>
            <a:ext cx="1088467" cy="4532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Room: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4BF751-D934-0143-849E-CFFEC4DFB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112" y="1048607"/>
            <a:ext cx="1329756" cy="796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327776-ED03-8A4E-847D-D906F3E7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012" y="1048607"/>
            <a:ext cx="1329756" cy="796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3DB5C7-2F94-5449-973F-D6C1F98D2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650" y="2651123"/>
            <a:ext cx="965200" cy="7239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EA9882C-788A-2E4B-B683-23CBEBD29EC3}"/>
              </a:ext>
            </a:extLst>
          </p:cNvPr>
          <p:cNvSpPr/>
          <p:nvPr/>
        </p:nvSpPr>
        <p:spPr>
          <a:xfrm>
            <a:off x="206389" y="3405043"/>
            <a:ext cx="1560078" cy="162160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TripAdvisor Dataset (240k reviews with ratings on 6 aspects)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D36422B-F38C-2744-B60B-6916A9129D1A}"/>
              </a:ext>
            </a:extLst>
          </p:cNvPr>
          <p:cNvSpPr/>
          <p:nvPr/>
        </p:nvSpPr>
        <p:spPr>
          <a:xfrm>
            <a:off x="1988323" y="3405044"/>
            <a:ext cx="1904621" cy="1621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 reviews for each aspect based on aspect rating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(4,5 -&gt; </a:t>
            </a:r>
            <a:r>
              <a:rPr lang="en-US" dirty="0" err="1">
                <a:solidFill>
                  <a:schemeClr val="tx1"/>
                </a:solidFill>
              </a:rPr>
              <a:t>pos</a:t>
            </a:r>
            <a:r>
              <a:rPr lang="en-US" dirty="0">
                <a:solidFill>
                  <a:schemeClr val="tx1"/>
                </a:solidFill>
              </a:rPr>
              <a:t>;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1,2 -&gt; neg)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BB037DC-5050-BD49-A47D-ADE6D6545BC4}"/>
              </a:ext>
            </a:extLst>
          </p:cNvPr>
          <p:cNvSpPr/>
          <p:nvPr/>
        </p:nvSpPr>
        <p:spPr>
          <a:xfrm>
            <a:off x="5593956" y="3396871"/>
            <a:ext cx="1560078" cy="16216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Bi-LSTM-RNN model for each aspect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16AB14B-0D8E-A440-995D-833FC52A0988}"/>
              </a:ext>
            </a:extLst>
          </p:cNvPr>
          <p:cNvSpPr/>
          <p:nvPr/>
        </p:nvSpPr>
        <p:spPr>
          <a:xfrm>
            <a:off x="7375890" y="3405043"/>
            <a:ext cx="1560078" cy="161343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~ 80 % accuracy ~ 0.8 F1 score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F9546CA-F3A1-CE4F-A1F7-2F9B43E1CC08}"/>
              </a:ext>
            </a:extLst>
          </p:cNvPr>
          <p:cNvSpPr/>
          <p:nvPr/>
        </p:nvSpPr>
        <p:spPr>
          <a:xfrm>
            <a:off x="4114800" y="3396871"/>
            <a:ext cx="1257300" cy="162977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Word2</a:t>
            </a:r>
            <a:r>
              <a:rPr lang="en-US" altLang="zh-CN" dirty="0">
                <a:solidFill>
                  <a:schemeClr val="tx1"/>
                </a:solidFill>
              </a:rPr>
              <a:t>V</a:t>
            </a:r>
            <a:r>
              <a:rPr lang="en-US" dirty="0">
                <a:solidFill>
                  <a:schemeClr val="tx1"/>
                </a:solidFill>
              </a:rPr>
              <a:t>ec for word embedding</a:t>
            </a:r>
          </a:p>
        </p:txBody>
      </p:sp>
    </p:spTree>
    <p:extLst>
      <p:ext uri="{BB962C8B-B14F-4D97-AF65-F5344CB8AC3E}">
        <p14:creationId xmlns:p14="http://schemas.microsoft.com/office/powerpoint/2010/main" val="3298071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15" y="53475"/>
            <a:ext cx="7495963" cy="503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311700" y="202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Input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CB200-13FC-0C47-BAC7-59DDC201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45" y="912922"/>
            <a:ext cx="7616141" cy="4146893"/>
          </a:xfrm>
          <a:prstGeom prst="rect">
            <a:avLst/>
          </a:prstGeom>
        </p:spPr>
      </p:pic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 Output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B61E3-DBA7-0C43-9239-CA33E7AB2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342" y="445025"/>
            <a:ext cx="3410313" cy="26336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</a:t>
            </a:r>
            <a:endParaRPr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1D61F0-2840-C745-98D5-406F2A553B96}"/>
              </a:ext>
            </a:extLst>
          </p:cNvPr>
          <p:cNvSpPr/>
          <p:nvPr/>
        </p:nvSpPr>
        <p:spPr>
          <a:xfrm>
            <a:off x="6515100" y="685800"/>
            <a:ext cx="241300" cy="241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65D4AA-8BA6-D24D-A894-38CD99F07754}"/>
              </a:ext>
            </a:extLst>
          </p:cNvPr>
          <p:cNvSpPr/>
          <p:nvPr/>
        </p:nvSpPr>
        <p:spPr>
          <a:xfrm>
            <a:off x="6515100" y="1017200"/>
            <a:ext cx="241300" cy="2413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886116-ECEB-D648-82C5-C2367841C185}"/>
              </a:ext>
            </a:extLst>
          </p:cNvPr>
          <p:cNvSpPr/>
          <p:nvPr/>
        </p:nvSpPr>
        <p:spPr>
          <a:xfrm>
            <a:off x="6515100" y="1349800"/>
            <a:ext cx="241300" cy="2413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A6D517-2C8E-164A-A3C4-8D28BB1501BF}"/>
              </a:ext>
            </a:extLst>
          </p:cNvPr>
          <p:cNvSpPr txBox="1"/>
          <p:nvPr/>
        </p:nvSpPr>
        <p:spPr>
          <a:xfrm>
            <a:off x="6756400" y="663747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Booking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A6DB2-446D-BB48-BB9F-1F1220F62921}"/>
              </a:ext>
            </a:extLst>
          </p:cNvPr>
          <p:cNvSpPr txBox="1"/>
          <p:nvPr/>
        </p:nvSpPr>
        <p:spPr>
          <a:xfrm>
            <a:off x="6756400" y="971524"/>
            <a:ext cx="238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Booking 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2CF2EB-466B-0D44-A79B-43CA7873136A}"/>
              </a:ext>
            </a:extLst>
          </p:cNvPr>
          <p:cNvSpPr txBox="1"/>
          <p:nvPr/>
        </p:nvSpPr>
        <p:spPr>
          <a:xfrm>
            <a:off x="6756400" y="1323725"/>
            <a:ext cx="238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Groupon Score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79339B6-E0EF-6F40-BCAD-6F0C11DB0D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9499040"/>
              </p:ext>
            </p:extLst>
          </p:nvPr>
        </p:nvGraphicFramePr>
        <p:xfrm>
          <a:off x="1371600" y="1477612"/>
          <a:ext cx="4776312" cy="2865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Chang Zhang:</a:t>
            </a:r>
            <a:endParaRPr dirty="0"/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175" y="1147025"/>
            <a:ext cx="2222000" cy="138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/>
        </p:nvSpPr>
        <p:spPr>
          <a:xfrm>
            <a:off x="408750" y="2623613"/>
            <a:ext cx="360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University of Minnesota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PhD,  Computational Materials Science</a:t>
            </a:r>
            <a:endParaRPr dirty="0"/>
          </a:p>
        </p:txBody>
      </p:sp>
      <p:cxnSp>
        <p:nvCxnSpPr>
          <p:cNvPr id="179" name="Google Shape;179;p23"/>
          <p:cNvCxnSpPr/>
          <p:nvPr/>
        </p:nvCxnSpPr>
        <p:spPr>
          <a:xfrm>
            <a:off x="4707200" y="1036025"/>
            <a:ext cx="0" cy="374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0" name="Google Shape;18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1065" y="1017727"/>
            <a:ext cx="1867800" cy="18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7650" y="3481856"/>
            <a:ext cx="2134626" cy="92500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/>
          <p:nvPr/>
        </p:nvSpPr>
        <p:spPr>
          <a:xfrm>
            <a:off x="5917650" y="2841013"/>
            <a:ext cx="36084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Consultant </a:t>
            </a:r>
            <a:endParaRPr/>
          </a:p>
        </p:txBody>
      </p:sp>
      <p:sp>
        <p:nvSpPr>
          <p:cNvPr id="183" name="Google Shape;183;p23"/>
          <p:cNvSpPr txBox="1"/>
          <p:nvPr/>
        </p:nvSpPr>
        <p:spPr>
          <a:xfrm>
            <a:off x="5696325" y="4406875"/>
            <a:ext cx="25773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Development Intern</a:t>
            </a:r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0163" y="3284175"/>
            <a:ext cx="2134634" cy="16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5925" y="183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 for aspect based rating prediction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118189" y="2244504"/>
            <a:ext cx="2419500" cy="2757054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rgbClr val="0000FF"/>
                </a:solidFill>
              </a:rPr>
              <a:t>Grand Hotel is close to everything! </a:t>
            </a:r>
            <a:r>
              <a:rPr lang="en" b="1" dirty="0">
                <a:solidFill>
                  <a:srgbClr val="6AA84F"/>
                </a:solidFill>
              </a:rPr>
              <a:t>The lady at the front desk was very friendly and helpful.</a:t>
            </a:r>
            <a:r>
              <a:rPr lang="en" b="1" dirty="0"/>
              <a:t> </a:t>
            </a:r>
            <a:r>
              <a:rPr lang="en" b="1" dirty="0">
                <a:solidFill>
                  <a:srgbClr val="FF0000"/>
                </a:solidFill>
              </a:rPr>
              <a:t>But my room was small and had unpleasant smell.</a:t>
            </a:r>
            <a:r>
              <a:rPr lang="en" b="1" dirty="0"/>
              <a:t> </a:t>
            </a:r>
            <a:endParaRPr b="1" dirty="0"/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4294967295"/>
          </p:nvPr>
        </p:nvSpPr>
        <p:spPr>
          <a:xfrm>
            <a:off x="3809298" y="1592443"/>
            <a:ext cx="2511425" cy="720725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0000FF"/>
                </a:solidFill>
              </a:rPr>
              <a:t>Grand Hotel is close to everything!</a:t>
            </a:r>
            <a:endParaRPr sz="3600" b="1" dirty="0"/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4294967295"/>
          </p:nvPr>
        </p:nvSpPr>
        <p:spPr>
          <a:xfrm>
            <a:off x="3810604" y="2701866"/>
            <a:ext cx="2511425" cy="104775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6AA84F"/>
                </a:solidFill>
              </a:rPr>
              <a:t>The lady at the front desk was very friendly and helpful.</a:t>
            </a:r>
            <a:r>
              <a:rPr lang="en" b="1" dirty="0"/>
              <a:t> </a:t>
            </a:r>
            <a:endParaRPr sz="3600" b="1" dirty="0">
              <a:solidFill>
                <a:srgbClr val="38761D"/>
              </a:solidFill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4294967295"/>
          </p:nvPr>
        </p:nvSpPr>
        <p:spPr>
          <a:xfrm>
            <a:off x="3810603" y="4135524"/>
            <a:ext cx="2511425" cy="104775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FF0000"/>
                </a:solidFill>
              </a:rPr>
              <a:t>But my room was small and had unpleasant smell.</a:t>
            </a:r>
            <a:endParaRPr sz="3600" b="1" dirty="0">
              <a:solidFill>
                <a:srgbClr val="38761D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CE8E1A-F3CA-D346-9FC4-CC6B9B5BDEB9}"/>
              </a:ext>
            </a:extLst>
          </p:cNvPr>
          <p:cNvGrpSpPr/>
          <p:nvPr/>
        </p:nvGrpSpPr>
        <p:grpSpPr>
          <a:xfrm>
            <a:off x="3721332" y="1125276"/>
            <a:ext cx="1495200" cy="2990572"/>
            <a:chOff x="3721332" y="1125276"/>
            <a:chExt cx="1495200" cy="2990572"/>
          </a:xfrm>
        </p:grpSpPr>
        <p:sp>
          <p:nvSpPr>
            <p:cNvPr id="130" name="Google Shape;130;p18"/>
            <p:cNvSpPr txBox="1"/>
            <p:nvPr/>
          </p:nvSpPr>
          <p:spPr>
            <a:xfrm>
              <a:off x="3721332" y="1125276"/>
              <a:ext cx="1495200" cy="4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 b="1" dirty="0">
                  <a:solidFill>
                    <a:srgbClr val="0000FF"/>
                  </a:solidFill>
                </a:rPr>
                <a:t>Location:</a:t>
              </a:r>
              <a:endParaRPr dirty="0"/>
            </a:p>
          </p:txBody>
        </p:sp>
        <p:sp>
          <p:nvSpPr>
            <p:cNvPr id="131" name="Google Shape;131;p18"/>
            <p:cNvSpPr txBox="1"/>
            <p:nvPr/>
          </p:nvSpPr>
          <p:spPr>
            <a:xfrm>
              <a:off x="3721332" y="2219074"/>
              <a:ext cx="1083600" cy="4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 b="1" dirty="0">
                  <a:solidFill>
                    <a:srgbClr val="6AA84F"/>
                  </a:solidFill>
                </a:rPr>
                <a:t>Service: </a:t>
              </a:r>
              <a:endParaRPr dirty="0"/>
            </a:p>
          </p:txBody>
        </p:sp>
        <p:sp>
          <p:nvSpPr>
            <p:cNvPr id="132" name="Google Shape;132;p18"/>
            <p:cNvSpPr txBox="1"/>
            <p:nvPr/>
          </p:nvSpPr>
          <p:spPr>
            <a:xfrm>
              <a:off x="3721332" y="3692248"/>
              <a:ext cx="1083600" cy="4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 b="1" dirty="0">
                  <a:solidFill>
                    <a:srgbClr val="FF0000"/>
                  </a:solidFill>
                </a:rPr>
                <a:t>Room:</a:t>
              </a:r>
              <a:endParaRPr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EF357BD-468A-DC48-AF99-362C396D4681}"/>
              </a:ext>
            </a:extLst>
          </p:cNvPr>
          <p:cNvGrpSpPr/>
          <p:nvPr/>
        </p:nvGrpSpPr>
        <p:grpSpPr>
          <a:xfrm>
            <a:off x="7594942" y="1497297"/>
            <a:ext cx="1556290" cy="3219838"/>
            <a:chOff x="7594942" y="1497297"/>
            <a:chExt cx="1556290" cy="3219838"/>
          </a:xfrm>
        </p:grpSpPr>
        <p:sp>
          <p:nvSpPr>
            <p:cNvPr id="136" name="Google Shape;136;p18"/>
            <p:cNvSpPr txBox="1"/>
            <p:nvPr/>
          </p:nvSpPr>
          <p:spPr>
            <a:xfrm>
              <a:off x="7656032" y="1497297"/>
              <a:ext cx="1495200" cy="4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 b="1" dirty="0">
                  <a:solidFill>
                    <a:srgbClr val="0000FF"/>
                  </a:solidFill>
                </a:rPr>
                <a:t>Location: Positive</a:t>
              </a:r>
              <a:endParaRPr dirty="0"/>
            </a:p>
          </p:txBody>
        </p:sp>
        <p:sp>
          <p:nvSpPr>
            <p:cNvPr id="137" name="Google Shape;137;p18"/>
            <p:cNvSpPr txBox="1"/>
            <p:nvPr/>
          </p:nvSpPr>
          <p:spPr>
            <a:xfrm>
              <a:off x="7594944" y="2849759"/>
              <a:ext cx="1495200" cy="4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 b="1" dirty="0">
                  <a:solidFill>
                    <a:srgbClr val="6AA84F"/>
                  </a:solidFill>
                </a:rPr>
                <a:t>Service: Positive</a:t>
              </a:r>
              <a:endParaRPr dirty="0">
                <a:solidFill>
                  <a:srgbClr val="6AA84F"/>
                </a:solidFill>
              </a:endParaRPr>
            </a:p>
          </p:txBody>
        </p:sp>
        <p:sp>
          <p:nvSpPr>
            <p:cNvPr id="138" name="Google Shape;138;p18"/>
            <p:cNvSpPr txBox="1"/>
            <p:nvPr/>
          </p:nvSpPr>
          <p:spPr>
            <a:xfrm>
              <a:off x="7594942" y="4293535"/>
              <a:ext cx="1495200" cy="4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 b="1" dirty="0">
                  <a:solidFill>
                    <a:srgbClr val="FF0000"/>
                  </a:solidFill>
                </a:rPr>
                <a:t>Room: Negative</a:t>
              </a:r>
              <a:endParaRPr dirty="0">
                <a:solidFill>
                  <a:srgbClr val="FF0000"/>
                </a:solidFill>
              </a:endParaRPr>
            </a:p>
          </p:txBody>
        </p:sp>
      </p:grpSp>
      <p:sp>
        <p:nvSpPr>
          <p:cNvPr id="143" name="Google Shape;143;p18"/>
          <p:cNvSpPr txBox="1"/>
          <p:nvPr/>
        </p:nvSpPr>
        <p:spPr>
          <a:xfrm>
            <a:off x="141778" y="1810986"/>
            <a:ext cx="2080636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Groupon Review</a:t>
            </a:r>
            <a:endParaRPr sz="18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04CA93-E8CE-0F44-8F50-A53CCD59FBBA}"/>
              </a:ext>
            </a:extLst>
          </p:cNvPr>
          <p:cNvGrpSpPr/>
          <p:nvPr/>
        </p:nvGrpSpPr>
        <p:grpSpPr>
          <a:xfrm>
            <a:off x="6406172" y="1061809"/>
            <a:ext cx="1316100" cy="3939749"/>
            <a:chOff x="6406172" y="1061809"/>
            <a:chExt cx="1316100" cy="3939749"/>
          </a:xfrm>
        </p:grpSpPr>
        <p:sp>
          <p:nvSpPr>
            <p:cNvPr id="126" name="Google Shape;126;p18"/>
            <p:cNvSpPr/>
            <p:nvPr/>
          </p:nvSpPr>
          <p:spPr>
            <a:xfrm>
              <a:off x="6567768" y="4428858"/>
              <a:ext cx="976800" cy="5727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6485732" y="1565791"/>
              <a:ext cx="976800" cy="5727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6485732" y="2939391"/>
              <a:ext cx="976800" cy="5727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8"/>
            <p:cNvSpPr txBox="1"/>
            <p:nvPr/>
          </p:nvSpPr>
          <p:spPr>
            <a:xfrm>
              <a:off x="6406172" y="1628034"/>
              <a:ext cx="1170300" cy="4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RNN-</a:t>
              </a:r>
              <a:r>
                <a:rPr lang="en" sz="1800" b="1" dirty="0" err="1"/>
                <a:t>loc</a:t>
              </a:r>
              <a:endParaRPr sz="1800" b="1" dirty="0"/>
            </a:p>
          </p:txBody>
        </p:sp>
        <p:sp>
          <p:nvSpPr>
            <p:cNvPr id="141" name="Google Shape;141;p18"/>
            <p:cNvSpPr txBox="1"/>
            <p:nvPr/>
          </p:nvSpPr>
          <p:spPr>
            <a:xfrm>
              <a:off x="6406172" y="3004798"/>
              <a:ext cx="1316100" cy="4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RNN-</a:t>
              </a:r>
              <a:r>
                <a:rPr lang="en" sz="1800" b="1" dirty="0" err="1"/>
                <a:t>serv</a:t>
              </a:r>
              <a:endParaRPr sz="1800" b="1" dirty="0"/>
            </a:p>
          </p:txBody>
        </p:sp>
        <p:sp>
          <p:nvSpPr>
            <p:cNvPr id="142" name="Google Shape;142;p18"/>
            <p:cNvSpPr txBox="1"/>
            <p:nvPr/>
          </p:nvSpPr>
          <p:spPr>
            <a:xfrm>
              <a:off x="6485732" y="4503408"/>
              <a:ext cx="1170300" cy="4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RNN-</a:t>
              </a:r>
              <a:r>
                <a:rPr lang="en" sz="1800" b="1" dirty="0" err="1"/>
                <a:t>rm</a:t>
              </a:r>
              <a:endParaRPr sz="1800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CAF6571-39B2-6E4C-A1D3-58915CCB8DAC}"/>
                </a:ext>
              </a:extLst>
            </p:cNvPr>
            <p:cNvSpPr txBox="1"/>
            <p:nvPr/>
          </p:nvSpPr>
          <p:spPr>
            <a:xfrm>
              <a:off x="6420467" y="1061809"/>
              <a:ext cx="10763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Sentiment</a:t>
              </a:r>
            </a:p>
            <a:p>
              <a:r>
                <a:rPr lang="en-US" b="1" dirty="0"/>
                <a:t>Analysis</a:t>
              </a:r>
            </a:p>
            <a:p>
              <a:endParaRPr lang="en-US" b="1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FA3D158-03E3-8D4B-869C-E53A24359692}"/>
              </a:ext>
            </a:extLst>
          </p:cNvPr>
          <p:cNvGrpSpPr/>
          <p:nvPr/>
        </p:nvGrpSpPr>
        <p:grpSpPr>
          <a:xfrm>
            <a:off x="2586822" y="2522723"/>
            <a:ext cx="1076371" cy="1036986"/>
            <a:chOff x="2586822" y="2522723"/>
            <a:chExt cx="1076371" cy="1036986"/>
          </a:xfrm>
        </p:grpSpPr>
        <p:sp>
          <p:nvSpPr>
            <p:cNvPr id="135" name="Google Shape;135;p18"/>
            <p:cNvSpPr/>
            <p:nvPr/>
          </p:nvSpPr>
          <p:spPr>
            <a:xfrm>
              <a:off x="2673714" y="2987009"/>
              <a:ext cx="976800" cy="5727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8"/>
            <p:cNvSpPr txBox="1"/>
            <p:nvPr/>
          </p:nvSpPr>
          <p:spPr>
            <a:xfrm>
              <a:off x="2697780" y="3085295"/>
              <a:ext cx="739902" cy="343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LDA</a:t>
              </a:r>
              <a:endParaRPr sz="18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B07724-71C8-4744-942B-EA153F658589}"/>
                </a:ext>
              </a:extLst>
            </p:cNvPr>
            <p:cNvSpPr txBox="1"/>
            <p:nvPr/>
          </p:nvSpPr>
          <p:spPr>
            <a:xfrm>
              <a:off x="2586822" y="2522723"/>
              <a:ext cx="107637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Aspect</a:t>
              </a:r>
            </a:p>
            <a:p>
              <a:r>
                <a:rPr lang="en-US" b="1" dirty="0"/>
                <a:t>Extraction</a:t>
              </a:r>
            </a:p>
            <a:p>
              <a:endParaRPr lang="en-US" b="1" dirty="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LDA and RNN models generalize the data well</a:t>
            </a:r>
            <a:endParaRPr dirty="0"/>
          </a:p>
        </p:txBody>
      </p:sp>
      <p:graphicFrame>
        <p:nvGraphicFramePr>
          <p:cNvPr id="163" name="Google Shape;163;p21"/>
          <p:cNvGraphicFramePr/>
          <p:nvPr/>
        </p:nvGraphicFramePr>
        <p:xfrm>
          <a:off x="942500" y="3386775"/>
          <a:ext cx="6493050" cy="1554360"/>
        </p:xfrm>
        <a:graphic>
          <a:graphicData uri="http://schemas.openxmlformats.org/drawingml/2006/table">
            <a:tbl>
              <a:tblPr>
                <a:noFill/>
                <a:tableStyleId>{3FF4D893-673D-4A65-AA69-7DD1E74668AF}</a:tableStyleId>
              </a:tblPr>
              <a:tblGrid>
                <a:gridCol w="216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accuracy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F1-score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RNN - location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RNN - service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RNN - room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4" name="Google Shape;164;p21"/>
          <p:cNvGraphicFramePr/>
          <p:nvPr/>
        </p:nvGraphicFramePr>
        <p:xfrm>
          <a:off x="942500" y="1249750"/>
          <a:ext cx="6493050" cy="1942950"/>
        </p:xfrm>
        <a:graphic>
          <a:graphicData uri="http://schemas.openxmlformats.org/drawingml/2006/table">
            <a:tbl>
              <a:tblPr>
                <a:noFill/>
                <a:tableStyleId>{3FF4D893-673D-4A65-AA69-7DD1E74668AF}</a:tableStyleId>
              </a:tblPr>
              <a:tblGrid>
                <a:gridCol w="194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1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LDA topic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Words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Service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Staff, desk, friendly, front, helpful, service, help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Room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Room, clean, bed, floor, view, small, nice, comfortable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Location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Walk, location, street, great, close, block, beach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Facility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Breakfast, service, good, food, bar, eat, restaurant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 model is trained on TripAdvisor hotel reviews with LDA and Bi-LSTM-RNN</a:t>
            </a:r>
            <a:endParaRPr dirty="0"/>
          </a:p>
        </p:txBody>
      </p:sp>
      <p:sp>
        <p:nvSpPr>
          <p:cNvPr id="103" name="Google Shape;103;p17"/>
          <p:cNvSpPr txBox="1"/>
          <p:nvPr/>
        </p:nvSpPr>
        <p:spPr>
          <a:xfrm>
            <a:off x="357350" y="2113225"/>
            <a:ext cx="2584599" cy="2011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Corpus: </a:t>
            </a:r>
            <a:r>
              <a:rPr lang="en" sz="2000" dirty="0"/>
              <a:t>TripAdvisor dataset: 240k hotel reviews, each has ratings on 6 different aspects.</a:t>
            </a:r>
            <a:endParaRPr sz="2000" dirty="0"/>
          </a:p>
        </p:txBody>
      </p:sp>
      <p:sp>
        <p:nvSpPr>
          <p:cNvPr id="105" name="Google Shape;105;p17"/>
          <p:cNvSpPr txBox="1"/>
          <p:nvPr/>
        </p:nvSpPr>
        <p:spPr>
          <a:xfrm>
            <a:off x="3840550" y="2782100"/>
            <a:ext cx="4041300" cy="753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Bi-LSTM-RNN (location):</a:t>
            </a:r>
          </a:p>
          <a:p>
            <a:pPr lvl="0"/>
            <a:r>
              <a:rPr lang="en-US" sz="2000" dirty="0"/>
              <a:t>Sentiment about location: </a:t>
            </a:r>
            <a:r>
              <a:rPr lang="en-US" sz="2000" dirty="0" err="1"/>
              <a:t>pos</a:t>
            </a:r>
            <a:r>
              <a:rPr lang="en-US" sz="2000" dirty="0"/>
              <a:t>/neg</a:t>
            </a:r>
            <a:endParaRPr sz="2000" b="1" dirty="0"/>
          </a:p>
        </p:txBody>
      </p:sp>
      <p:sp>
        <p:nvSpPr>
          <p:cNvPr id="106" name="Google Shape;106;p17"/>
          <p:cNvSpPr txBox="1"/>
          <p:nvPr/>
        </p:nvSpPr>
        <p:spPr>
          <a:xfrm>
            <a:off x="3840550" y="3535700"/>
            <a:ext cx="4041300" cy="753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Bi-LSTM-RNN (service):</a:t>
            </a:r>
            <a:endParaRPr sz="2000" b="1" dirty="0"/>
          </a:p>
          <a:p>
            <a:pPr lvl="0"/>
            <a:r>
              <a:rPr lang="en-US" sz="2000" dirty="0"/>
              <a:t>Sentiment about service: </a:t>
            </a:r>
            <a:r>
              <a:rPr lang="en-US" sz="2000" dirty="0" err="1"/>
              <a:t>pos</a:t>
            </a:r>
            <a:r>
              <a:rPr lang="en-US" sz="2000" dirty="0"/>
              <a:t>/neg</a:t>
            </a:r>
            <a:endParaRPr lang="en-US" sz="2000" b="1" dirty="0"/>
          </a:p>
        </p:txBody>
      </p:sp>
      <p:sp>
        <p:nvSpPr>
          <p:cNvPr id="107" name="Google Shape;107;p17"/>
          <p:cNvSpPr txBox="1"/>
          <p:nvPr/>
        </p:nvSpPr>
        <p:spPr>
          <a:xfrm>
            <a:off x="3840550" y="4289300"/>
            <a:ext cx="4041300" cy="753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Bi-LSTM-RNN (room):</a:t>
            </a:r>
            <a:endParaRPr sz="2000" b="1" dirty="0"/>
          </a:p>
          <a:p>
            <a:pPr lvl="0"/>
            <a:r>
              <a:rPr lang="en-US" sz="2000" dirty="0"/>
              <a:t>Sentiment about room: </a:t>
            </a:r>
            <a:r>
              <a:rPr lang="en-US" sz="2000" dirty="0" err="1"/>
              <a:t>pos</a:t>
            </a:r>
            <a:r>
              <a:rPr lang="en-US" sz="2000" dirty="0"/>
              <a:t>/neg</a:t>
            </a:r>
            <a:endParaRPr lang="en-US" sz="2000" b="1" dirty="0"/>
          </a:p>
        </p:txBody>
      </p:sp>
      <p:sp>
        <p:nvSpPr>
          <p:cNvPr id="108" name="Google Shape;108;p17"/>
          <p:cNvSpPr txBox="1"/>
          <p:nvPr/>
        </p:nvSpPr>
        <p:spPr>
          <a:xfrm>
            <a:off x="7017550" y="1206625"/>
            <a:ext cx="8643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location</a:t>
            </a:r>
            <a:endParaRPr dirty="0"/>
          </a:p>
        </p:txBody>
      </p:sp>
      <p:sp>
        <p:nvSpPr>
          <p:cNvPr id="109" name="Google Shape;109;p17"/>
          <p:cNvSpPr txBox="1"/>
          <p:nvPr/>
        </p:nvSpPr>
        <p:spPr>
          <a:xfrm>
            <a:off x="6957700" y="1814325"/>
            <a:ext cx="9840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</a:t>
            </a:r>
            <a:endParaRPr/>
          </a:p>
        </p:txBody>
      </p:sp>
      <p:sp>
        <p:nvSpPr>
          <p:cNvPr id="110" name="Google Shape;110;p17"/>
          <p:cNvSpPr txBox="1"/>
          <p:nvPr/>
        </p:nvSpPr>
        <p:spPr>
          <a:xfrm>
            <a:off x="8160000" y="1395525"/>
            <a:ext cx="9840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room</a:t>
            </a:r>
            <a:endParaRPr dirty="0"/>
          </a:p>
        </p:txBody>
      </p:sp>
      <p:sp>
        <p:nvSpPr>
          <p:cNvPr id="111" name="Google Shape;111;p17"/>
          <p:cNvSpPr txBox="1"/>
          <p:nvPr/>
        </p:nvSpPr>
        <p:spPr>
          <a:xfrm>
            <a:off x="7881850" y="2113225"/>
            <a:ext cx="9840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facilities</a:t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7695325" y="1694425"/>
            <a:ext cx="9840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</a:t>
            </a:r>
            <a:endParaRPr/>
          </a:p>
        </p:txBody>
      </p:sp>
      <p:sp>
        <p:nvSpPr>
          <p:cNvPr id="113" name="Google Shape;113;p17"/>
          <p:cNvSpPr txBox="1"/>
          <p:nvPr/>
        </p:nvSpPr>
        <p:spPr>
          <a:xfrm>
            <a:off x="907125" y="4379750"/>
            <a:ext cx="1804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 for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embedding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24AEBF9-7228-9A4D-8B2D-F728138D9754}"/>
              </a:ext>
            </a:extLst>
          </p:cNvPr>
          <p:cNvGrpSpPr/>
          <p:nvPr/>
        </p:nvGrpSpPr>
        <p:grpSpPr>
          <a:xfrm>
            <a:off x="567159" y="4124725"/>
            <a:ext cx="2114216" cy="851775"/>
            <a:chOff x="567159" y="4124725"/>
            <a:chExt cx="2114216" cy="851775"/>
          </a:xfrm>
        </p:grpSpPr>
        <p:sp>
          <p:nvSpPr>
            <p:cNvPr id="114" name="Google Shape;114;p17"/>
            <p:cNvSpPr txBox="1"/>
            <p:nvPr/>
          </p:nvSpPr>
          <p:spPr>
            <a:xfrm>
              <a:off x="567159" y="4403800"/>
              <a:ext cx="2114216" cy="5727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cxnSp>
          <p:nvCxnSpPr>
            <p:cNvPr id="115" name="Google Shape;115;p17"/>
            <p:cNvCxnSpPr/>
            <p:nvPr/>
          </p:nvCxnSpPr>
          <p:spPr>
            <a:xfrm>
              <a:off x="1754375" y="4124725"/>
              <a:ext cx="0" cy="31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3D4AA49-81EF-1C48-B690-76F28DBE4CEB}"/>
              </a:ext>
            </a:extLst>
          </p:cNvPr>
          <p:cNvGrpSpPr/>
          <p:nvPr/>
        </p:nvGrpSpPr>
        <p:grpSpPr>
          <a:xfrm>
            <a:off x="2963325" y="1566000"/>
            <a:ext cx="3867699" cy="1005600"/>
            <a:chOff x="2963325" y="1566000"/>
            <a:chExt cx="3867699" cy="1005600"/>
          </a:xfrm>
        </p:grpSpPr>
        <p:sp>
          <p:nvSpPr>
            <p:cNvPr id="104" name="Google Shape;104;p17"/>
            <p:cNvSpPr txBox="1"/>
            <p:nvPr/>
          </p:nvSpPr>
          <p:spPr>
            <a:xfrm>
              <a:off x="3840549" y="1566000"/>
              <a:ext cx="2990475" cy="1005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/>
                <a:t>LDA: </a:t>
              </a:r>
              <a:r>
                <a:rPr lang="en" sz="2000" dirty="0"/>
                <a:t>Topic clustering model trained on sentence level.</a:t>
              </a:r>
              <a:endParaRPr sz="2000" dirty="0"/>
            </a:p>
          </p:txBody>
        </p:sp>
        <p:cxnSp>
          <p:nvCxnSpPr>
            <p:cNvPr id="116" name="Google Shape;116;p17"/>
            <p:cNvCxnSpPr/>
            <p:nvPr/>
          </p:nvCxnSpPr>
          <p:spPr>
            <a:xfrm rot="10800000" flipH="1">
              <a:off x="2963325" y="2313625"/>
              <a:ext cx="844500" cy="1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117" name="Google Shape;117;p17"/>
          <p:cNvCxnSpPr>
            <a:cxnSpLocks/>
            <a:endCxn id="107" idx="1"/>
          </p:cNvCxnSpPr>
          <p:nvPr/>
        </p:nvCxnSpPr>
        <p:spPr>
          <a:xfrm flipV="1">
            <a:off x="2681350" y="4666100"/>
            <a:ext cx="1159200" cy="3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7"/>
          <p:cNvCxnSpPr/>
          <p:nvPr/>
        </p:nvCxnSpPr>
        <p:spPr>
          <a:xfrm rot="10800000" flipH="1">
            <a:off x="2724100" y="3971575"/>
            <a:ext cx="1073700" cy="6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7"/>
          <p:cNvCxnSpPr>
            <a:cxnSpLocks/>
            <a:endCxn id="105" idx="1"/>
          </p:cNvCxnSpPr>
          <p:nvPr/>
        </p:nvCxnSpPr>
        <p:spPr>
          <a:xfrm flipV="1">
            <a:off x="2723950" y="3158900"/>
            <a:ext cx="1116600" cy="128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0;p14">
            <a:extLst>
              <a:ext uri="{FF2B5EF4-FFF2-40B4-BE49-F238E27FC236}">
                <a16:creationId xmlns:a16="http://schemas.microsoft.com/office/drawing/2014/main" id="{890FCAAF-65CC-5B4C-91FD-10A4D95507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65" y="180279"/>
            <a:ext cx="963426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thelas" panose="02000503000000020003" pitchFamily="2" charset="77"/>
              </a:rPr>
              <a:t>Groupon is ambitious in travel market</a:t>
            </a:r>
            <a:endParaRPr b="1" dirty="0">
              <a:latin typeface="Athelas" panose="02000503000000020003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5E78F-0FA9-2B4E-9015-D55B2D1AD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65" y="1017725"/>
            <a:ext cx="4694829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20D4E-5541-0540-BDFF-893828526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719" y="2136982"/>
            <a:ext cx="4877561" cy="11517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920D35-3641-6346-B644-CA1A3DC47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522" y="3627249"/>
            <a:ext cx="4613944" cy="128195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987A30-76F6-0448-BE4B-1B62DAB9FF10}"/>
              </a:ext>
            </a:extLst>
          </p:cNvPr>
          <p:cNvCxnSpPr/>
          <p:nvPr/>
        </p:nvCxnSpPr>
        <p:spPr>
          <a:xfrm>
            <a:off x="246332" y="981350"/>
            <a:ext cx="456409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1C20632-ED59-2D45-BAD5-E0327E878012}"/>
              </a:ext>
            </a:extLst>
          </p:cNvPr>
          <p:cNvCxnSpPr/>
          <p:nvPr/>
        </p:nvCxnSpPr>
        <p:spPr>
          <a:xfrm>
            <a:off x="246332" y="1986375"/>
            <a:ext cx="456409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F089BC-1B3E-554A-B334-49234BC069CC}"/>
              </a:ext>
            </a:extLst>
          </p:cNvPr>
          <p:cNvCxnSpPr>
            <a:cxnSpLocks/>
          </p:cNvCxnSpPr>
          <p:nvPr/>
        </p:nvCxnSpPr>
        <p:spPr>
          <a:xfrm>
            <a:off x="1942719" y="2102332"/>
            <a:ext cx="4877561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463E29-96B2-2F47-A6F6-AA4FF7E7252A}"/>
              </a:ext>
            </a:extLst>
          </p:cNvPr>
          <p:cNvCxnSpPr>
            <a:cxnSpLocks/>
          </p:cNvCxnSpPr>
          <p:nvPr/>
        </p:nvCxnSpPr>
        <p:spPr>
          <a:xfrm>
            <a:off x="1942718" y="3385032"/>
            <a:ext cx="4877561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97F998F-8769-5A4A-A66B-6D7111A320AB}"/>
              </a:ext>
            </a:extLst>
          </p:cNvPr>
          <p:cNvCxnSpPr>
            <a:cxnSpLocks/>
          </p:cNvCxnSpPr>
          <p:nvPr/>
        </p:nvCxnSpPr>
        <p:spPr>
          <a:xfrm>
            <a:off x="3785713" y="3524732"/>
            <a:ext cx="4877561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3064BD-2CD4-DD46-BB4D-DDF37AF5688D}"/>
              </a:ext>
            </a:extLst>
          </p:cNvPr>
          <p:cNvCxnSpPr>
            <a:cxnSpLocks/>
          </p:cNvCxnSpPr>
          <p:nvPr/>
        </p:nvCxnSpPr>
        <p:spPr>
          <a:xfrm>
            <a:off x="3785713" y="4916033"/>
            <a:ext cx="4877561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72F3CE-1CD9-1845-BD28-83C1AD27B6BA}"/>
              </a:ext>
            </a:extLst>
          </p:cNvPr>
          <p:cNvCxnSpPr>
            <a:cxnSpLocks/>
          </p:cNvCxnSpPr>
          <p:nvPr/>
        </p:nvCxnSpPr>
        <p:spPr>
          <a:xfrm>
            <a:off x="246332" y="973309"/>
            <a:ext cx="0" cy="100323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3EE985D-3D4A-3645-A3EB-C9020B9E4B9F}"/>
              </a:ext>
            </a:extLst>
          </p:cNvPr>
          <p:cNvCxnSpPr>
            <a:cxnSpLocks/>
          </p:cNvCxnSpPr>
          <p:nvPr/>
        </p:nvCxnSpPr>
        <p:spPr>
          <a:xfrm>
            <a:off x="4810426" y="973309"/>
            <a:ext cx="0" cy="1003232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6532E4-8FC9-2D46-A707-7392075D83E3}"/>
              </a:ext>
            </a:extLst>
          </p:cNvPr>
          <p:cNvCxnSpPr>
            <a:cxnSpLocks/>
          </p:cNvCxnSpPr>
          <p:nvPr/>
        </p:nvCxnSpPr>
        <p:spPr>
          <a:xfrm>
            <a:off x="1942718" y="2102332"/>
            <a:ext cx="0" cy="12827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9DE606F-5156-B949-B737-ABACB786DD3A}"/>
              </a:ext>
            </a:extLst>
          </p:cNvPr>
          <p:cNvCxnSpPr>
            <a:cxnSpLocks/>
          </p:cNvCxnSpPr>
          <p:nvPr/>
        </p:nvCxnSpPr>
        <p:spPr>
          <a:xfrm>
            <a:off x="6807197" y="2102332"/>
            <a:ext cx="0" cy="12827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E907B7A-14EE-C24B-98FD-5BE002193649}"/>
              </a:ext>
            </a:extLst>
          </p:cNvPr>
          <p:cNvCxnSpPr>
            <a:cxnSpLocks/>
          </p:cNvCxnSpPr>
          <p:nvPr/>
        </p:nvCxnSpPr>
        <p:spPr>
          <a:xfrm>
            <a:off x="3798031" y="3524732"/>
            <a:ext cx="0" cy="139130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F2E11F-E952-9C42-BD2E-1256E09DC111}"/>
              </a:ext>
            </a:extLst>
          </p:cNvPr>
          <p:cNvCxnSpPr>
            <a:cxnSpLocks/>
          </p:cNvCxnSpPr>
          <p:nvPr/>
        </p:nvCxnSpPr>
        <p:spPr>
          <a:xfrm>
            <a:off x="8676705" y="3524732"/>
            <a:ext cx="0" cy="139130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996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465" y="3631977"/>
            <a:ext cx="223173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300" y="1285635"/>
            <a:ext cx="3928925" cy="237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663" y="1241276"/>
            <a:ext cx="2036275" cy="143144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6075988" y="3378975"/>
            <a:ext cx="10170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Groupon</a:t>
            </a:r>
            <a:endParaRPr b="1"/>
          </a:p>
        </p:txBody>
      </p:sp>
      <p:sp>
        <p:nvSpPr>
          <p:cNvPr id="73" name="Google Shape;73;p15"/>
          <p:cNvSpPr txBox="1"/>
          <p:nvPr/>
        </p:nvSpPr>
        <p:spPr>
          <a:xfrm>
            <a:off x="843838" y="2598875"/>
            <a:ext cx="12639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TripAdvisor</a:t>
            </a:r>
            <a:endParaRPr b="1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2565" y="1315428"/>
            <a:ext cx="1151535" cy="12831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2835675" y="2598875"/>
            <a:ext cx="12639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Expedia</a:t>
            </a:r>
            <a:endParaRPr b="1" dirty="0"/>
          </a:p>
        </p:txBody>
      </p:sp>
      <p:sp>
        <p:nvSpPr>
          <p:cNvPr id="76" name="Google Shape;76;p15"/>
          <p:cNvSpPr/>
          <p:nvPr/>
        </p:nvSpPr>
        <p:spPr>
          <a:xfrm>
            <a:off x="6130275" y="1756839"/>
            <a:ext cx="908431" cy="14314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0000"/>
                </a:solidFill>
                <a:latin typeface="Arial"/>
              </a:rPr>
              <a:t>?</a:t>
            </a: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963" y="2917775"/>
            <a:ext cx="1781656" cy="17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843850" y="4545425"/>
            <a:ext cx="12639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Priceline</a:t>
            </a:r>
            <a:endParaRPr b="1" dirty="0"/>
          </a:p>
        </p:txBody>
      </p:sp>
      <p:sp>
        <p:nvSpPr>
          <p:cNvPr id="79" name="Google Shape;79;p15"/>
          <p:cNvSpPr txBox="1"/>
          <p:nvPr/>
        </p:nvSpPr>
        <p:spPr>
          <a:xfrm>
            <a:off x="2835675" y="4545425"/>
            <a:ext cx="12639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Ctrip</a:t>
            </a:r>
            <a:endParaRPr b="1" dirty="0"/>
          </a:p>
        </p:txBody>
      </p:sp>
      <p:sp>
        <p:nvSpPr>
          <p:cNvPr id="80" name="Google Shape;80;p15"/>
          <p:cNvSpPr txBox="1"/>
          <p:nvPr/>
        </p:nvSpPr>
        <p:spPr>
          <a:xfrm>
            <a:off x="4609750" y="3978925"/>
            <a:ext cx="40275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How can Groupon provide aspect ratings for its hotels and improve user experience?</a:t>
            </a:r>
            <a:endParaRPr sz="1800" b="1" dirty="0"/>
          </a:p>
        </p:txBody>
      </p:sp>
      <p:sp>
        <p:nvSpPr>
          <p:cNvPr id="17" name="Google Shape;69;p15">
            <a:extLst>
              <a:ext uri="{FF2B5EF4-FFF2-40B4-BE49-F238E27FC236}">
                <a16:creationId xmlns:a16="http://schemas.microsoft.com/office/drawing/2014/main" id="{5FDDE715-52ED-0B4C-97D2-0D7FA35AB1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650" y="265600"/>
            <a:ext cx="85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Aspect-based hotel ratings are missing from Groupon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14584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8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39145" y="191389"/>
            <a:ext cx="85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Athelas" panose="02000503000000020003" pitchFamily="2" charset="77"/>
              </a:rPr>
              <a:t>Important Feature Missing from Groupon Hotel Page</a:t>
            </a:r>
            <a:endParaRPr sz="2800" b="1" dirty="0">
              <a:latin typeface="Athelas" panose="02000503000000020003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74271F-90A9-3648-B81D-481C7454F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50" y="2324100"/>
            <a:ext cx="2868597" cy="2095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C352D7-3D81-7A45-8EDE-165DFA96972D}"/>
              </a:ext>
            </a:extLst>
          </p:cNvPr>
          <p:cNvSpPr/>
          <p:nvPr/>
        </p:nvSpPr>
        <p:spPr>
          <a:xfrm>
            <a:off x="339145" y="3761085"/>
            <a:ext cx="287771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Groupon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C6D52-058E-C147-A90E-7A9333FCF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863" y="838300"/>
            <a:ext cx="3831122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27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74271F-90A9-3648-B81D-481C7454F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50" y="2324100"/>
            <a:ext cx="2868597" cy="2095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C352D7-3D81-7A45-8EDE-165DFA96972D}"/>
              </a:ext>
            </a:extLst>
          </p:cNvPr>
          <p:cNvSpPr/>
          <p:nvPr/>
        </p:nvSpPr>
        <p:spPr>
          <a:xfrm>
            <a:off x="339145" y="3761085"/>
            <a:ext cx="287771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Groupon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C6D52-058E-C147-A90E-7A9333FCF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863" y="838300"/>
            <a:ext cx="3831122" cy="40894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897EB09-059E-DC42-9C5B-9B16A2AD1916}"/>
              </a:ext>
            </a:extLst>
          </p:cNvPr>
          <p:cNvSpPr/>
          <p:nvPr/>
        </p:nvSpPr>
        <p:spPr>
          <a:xfrm>
            <a:off x="4218143" y="1320800"/>
            <a:ext cx="1458757" cy="7366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DA1F9-3313-A142-89BA-E90C1FF59E4E}"/>
              </a:ext>
            </a:extLst>
          </p:cNvPr>
          <p:cNvSpPr txBox="1"/>
          <p:nvPr/>
        </p:nvSpPr>
        <p:spPr>
          <a:xfrm>
            <a:off x="3125943" y="943888"/>
            <a:ext cx="218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Room?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Location?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Service?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Food?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4" name="Google Shape;69;p15">
            <a:extLst>
              <a:ext uri="{FF2B5EF4-FFF2-40B4-BE49-F238E27FC236}">
                <a16:creationId xmlns:a16="http://schemas.microsoft.com/office/drawing/2014/main" id="{9F4BDBC0-E74E-7944-9CE0-243CDF7C7959}"/>
              </a:ext>
            </a:extLst>
          </p:cNvPr>
          <p:cNvSpPr txBox="1">
            <a:spLocks/>
          </p:cNvSpPr>
          <p:nvPr/>
        </p:nvSpPr>
        <p:spPr>
          <a:xfrm>
            <a:off x="339145" y="191389"/>
            <a:ext cx="85335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Tx/>
              <a:buFontTx/>
            </a:pPr>
            <a:r>
              <a:rPr lang="en-US" sz="2800" b="1">
                <a:latin typeface="Athelas" panose="02000503000000020003" pitchFamily="2" charset="77"/>
              </a:rPr>
              <a:t>Important Feature Missing from Groupon Hotel Page</a:t>
            </a:r>
            <a:endParaRPr lang="en-US" sz="2800" b="1" dirty="0">
              <a:latin typeface="Athelas" panose="020005030000000200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92851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076" y="3568026"/>
            <a:ext cx="223173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650" y="1240426"/>
            <a:ext cx="3780542" cy="265762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084021" y="3981276"/>
            <a:ext cx="12639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TripAdvisor</a:t>
            </a:r>
            <a:endParaRPr b="1" dirty="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6541" y="1409460"/>
            <a:ext cx="1151535" cy="12831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4096184" y="2796398"/>
            <a:ext cx="12639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Expedia</a:t>
            </a:r>
            <a:endParaRPr b="1" dirty="0"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8276" y="1409460"/>
            <a:ext cx="1391722" cy="137714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5730284" y="2783608"/>
            <a:ext cx="12639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Priceline</a:t>
            </a:r>
            <a:endParaRPr b="1" dirty="0"/>
          </a:p>
        </p:txBody>
      </p:sp>
      <p:sp>
        <p:nvSpPr>
          <p:cNvPr id="79" name="Google Shape;79;p15"/>
          <p:cNvSpPr txBox="1"/>
          <p:nvPr/>
        </p:nvSpPr>
        <p:spPr>
          <a:xfrm>
            <a:off x="5873705" y="4117983"/>
            <a:ext cx="12639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Ctrip</a:t>
            </a:r>
            <a:endParaRPr b="1" dirty="0"/>
          </a:p>
        </p:txBody>
      </p:sp>
      <p:sp>
        <p:nvSpPr>
          <p:cNvPr id="13" name="Google Shape;69;p15">
            <a:extLst>
              <a:ext uri="{FF2B5EF4-FFF2-40B4-BE49-F238E27FC236}">
                <a16:creationId xmlns:a16="http://schemas.microsoft.com/office/drawing/2014/main" id="{EEB5676B-85CD-0D45-84E7-3E2926D6990E}"/>
              </a:ext>
            </a:extLst>
          </p:cNvPr>
          <p:cNvSpPr txBox="1">
            <a:spLocks/>
          </p:cNvSpPr>
          <p:nvPr/>
        </p:nvSpPr>
        <p:spPr>
          <a:xfrm>
            <a:off x="457650" y="265600"/>
            <a:ext cx="883875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buClrTx/>
              <a:buFontTx/>
            </a:pPr>
            <a:r>
              <a:rPr lang="en-US" sz="3200" b="1" dirty="0">
                <a:solidFill>
                  <a:schemeClr val="accent1"/>
                </a:solidFill>
                <a:latin typeface="Arial Rounded MT Bold" panose="020F0704030504030204" pitchFamily="34" charset="77"/>
              </a:rPr>
              <a:t>Aspect based hotel ratings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E0790-0103-B846-A153-2C2ECC8006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7605" y="1452233"/>
            <a:ext cx="1689362" cy="1291602"/>
          </a:xfrm>
          <a:prstGeom prst="rect">
            <a:avLst/>
          </a:prstGeom>
        </p:spPr>
      </p:pic>
      <p:sp>
        <p:nvSpPr>
          <p:cNvPr id="16" name="Google Shape;78;p15">
            <a:extLst>
              <a:ext uri="{FF2B5EF4-FFF2-40B4-BE49-F238E27FC236}">
                <a16:creationId xmlns:a16="http://schemas.microsoft.com/office/drawing/2014/main" id="{C55B028F-F4DC-F042-A0B4-D13B3B7C037A}"/>
              </a:ext>
            </a:extLst>
          </p:cNvPr>
          <p:cNvSpPr txBox="1"/>
          <p:nvPr/>
        </p:nvSpPr>
        <p:spPr>
          <a:xfrm>
            <a:off x="7563067" y="2765849"/>
            <a:ext cx="12639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Kayak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867930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9FB9D-2154-D249-9728-E1C50CE68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400" y="292061"/>
            <a:ext cx="8520600" cy="3416400"/>
          </a:xfrm>
        </p:spPr>
        <p:txBody>
          <a:bodyPr/>
          <a:lstStyle/>
          <a:p>
            <a:r>
              <a:rPr lang="en-US" sz="2400" dirty="0"/>
              <a:t>Can Groupon just adapt aspect based hotel ratings from other websites?</a:t>
            </a:r>
          </a:p>
          <a:p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77FE102-1F29-C84F-AEE7-14852D0029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0073498"/>
              </p:ext>
            </p:extLst>
          </p:nvPr>
        </p:nvGraphicFramePr>
        <p:xfrm>
          <a:off x="1362075" y="1276350"/>
          <a:ext cx="6445250" cy="3867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71D6CD-79D7-B141-90E8-ECCAA5052A47}"/>
              </a:ext>
            </a:extLst>
          </p:cNvPr>
          <p:cNvCxnSpPr/>
          <p:nvPr/>
        </p:nvCxnSpPr>
        <p:spPr>
          <a:xfrm>
            <a:off x="1790700" y="3467100"/>
            <a:ext cx="5867400" cy="0"/>
          </a:xfrm>
          <a:prstGeom prst="line">
            <a:avLst/>
          </a:prstGeom>
          <a:ln w="317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0EEAFA6-1D27-0944-818C-58033402C0B9}"/>
              </a:ext>
            </a:extLst>
          </p:cNvPr>
          <p:cNvSpPr txBox="1"/>
          <p:nvPr/>
        </p:nvSpPr>
        <p:spPr>
          <a:xfrm>
            <a:off x="7717112" y="3094827"/>
            <a:ext cx="1037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Groupon</a:t>
            </a:r>
          </a:p>
          <a:p>
            <a:pPr algn="ctr"/>
            <a:r>
              <a:rPr lang="en-US" dirty="0"/>
              <a:t>Overall</a:t>
            </a:r>
          </a:p>
          <a:p>
            <a:pPr algn="ctr"/>
            <a:r>
              <a:rPr lang="en-US" dirty="0"/>
              <a:t>Rating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938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Athelas" panose="02000503000000020003" pitchFamily="2" charset="77"/>
              </a:rPr>
              <a:t>InnSpect</a:t>
            </a:r>
            <a:r>
              <a:rPr lang="en" b="1" dirty="0">
                <a:latin typeface="Athelas" panose="02000503000000020003" pitchFamily="2" charset="77"/>
              </a:rPr>
              <a:t> can generate aspect-based hotel ratings from reviews  </a:t>
            </a:r>
            <a:endParaRPr b="1" dirty="0">
              <a:latin typeface="Athelas" panose="02000503000000020003" pitchFamily="2" charset="77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5074352" y="2465100"/>
            <a:ext cx="11703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Location</a:t>
            </a:r>
            <a:endParaRPr sz="1800" b="1"/>
          </a:p>
        </p:txBody>
      </p:sp>
      <p:sp>
        <p:nvSpPr>
          <p:cNvPr id="89" name="Google Shape;89;p16"/>
          <p:cNvSpPr txBox="1"/>
          <p:nvPr/>
        </p:nvSpPr>
        <p:spPr>
          <a:xfrm>
            <a:off x="5074352" y="2996700"/>
            <a:ext cx="11703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Service</a:t>
            </a:r>
            <a:endParaRPr sz="1800" b="1"/>
          </a:p>
        </p:txBody>
      </p:sp>
      <p:sp>
        <p:nvSpPr>
          <p:cNvPr id="90" name="Google Shape;90;p16"/>
          <p:cNvSpPr txBox="1"/>
          <p:nvPr/>
        </p:nvSpPr>
        <p:spPr>
          <a:xfrm>
            <a:off x="5074352" y="3528300"/>
            <a:ext cx="11703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Room</a:t>
            </a:r>
            <a:endParaRPr sz="1800" b="1"/>
          </a:p>
        </p:txBody>
      </p:sp>
      <p:sp>
        <p:nvSpPr>
          <p:cNvPr id="91" name="Google Shape;91;p16"/>
          <p:cNvSpPr/>
          <p:nvPr/>
        </p:nvSpPr>
        <p:spPr>
          <a:xfrm>
            <a:off x="6331675" y="2708450"/>
            <a:ext cx="2392200" cy="26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6331675" y="3239050"/>
            <a:ext cx="1455300" cy="26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6331675" y="3771700"/>
            <a:ext cx="1913700" cy="26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180750" y="1562100"/>
            <a:ext cx="3479400" cy="31578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3825794" y="3320250"/>
            <a:ext cx="976800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75" y="1669824"/>
            <a:ext cx="3254926" cy="292494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>
            <a:off x="5059823" y="2086800"/>
            <a:ext cx="3888900" cy="22434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6"/>
          <p:cNvSpPr txBox="1"/>
          <p:nvPr/>
        </p:nvSpPr>
        <p:spPr>
          <a:xfrm>
            <a:off x="6377274" y="2170063"/>
            <a:ext cx="18225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Ratings</a:t>
            </a:r>
            <a:endParaRPr sz="1800" b="1"/>
          </a:p>
        </p:txBody>
      </p:sp>
      <p:sp>
        <p:nvSpPr>
          <p:cNvPr id="97" name="Google Shape;97;p16"/>
          <p:cNvSpPr txBox="1"/>
          <p:nvPr/>
        </p:nvSpPr>
        <p:spPr>
          <a:xfrm>
            <a:off x="624097" y="2765750"/>
            <a:ext cx="25332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/>
                </a:solidFill>
              </a:rPr>
              <a:t>Groupon reviews</a:t>
            </a:r>
            <a:endParaRPr sz="2800" b="1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2F102-2989-7F4E-A97B-1FA8CE58D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578" y="1577651"/>
            <a:ext cx="859123" cy="859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EDDE94-C7A7-9D43-8599-453C43D2E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457" y="2465100"/>
            <a:ext cx="1009181" cy="7788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41330-0705-8540-9A93-A5FB6C5C0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 based sentiment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F7515-0931-DB4E-B799-CE8406350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98045"/>
            <a:ext cx="8520600" cy="3416400"/>
          </a:xfrm>
        </p:spPr>
        <p:txBody>
          <a:bodyPr/>
          <a:lstStyle/>
          <a:p>
            <a:r>
              <a:rPr lang="en-US" b="1" dirty="0"/>
              <a:t>Grand Hotel is close to everything! The lady at the front desk was very friendly and helpful. But my room was small and had unpleasant smell.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3B0870-0557-C843-8A8A-F7BA74D48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299" y="2156995"/>
            <a:ext cx="4536831" cy="2457450"/>
          </a:xfrm>
          <a:prstGeom prst="rect">
            <a:avLst/>
          </a:prstGeom>
        </p:spPr>
      </p:pic>
      <p:sp>
        <p:nvSpPr>
          <p:cNvPr id="8" name="Arc 7">
            <a:extLst>
              <a:ext uri="{FF2B5EF4-FFF2-40B4-BE49-F238E27FC236}">
                <a16:creationId xmlns:a16="http://schemas.microsoft.com/office/drawing/2014/main" id="{EB1F52A2-D245-5A48-A2B0-4EE69DFBC54C}"/>
              </a:ext>
            </a:extLst>
          </p:cNvPr>
          <p:cNvSpPr/>
          <p:nvPr/>
        </p:nvSpPr>
        <p:spPr>
          <a:xfrm rot="10637708">
            <a:off x="3087547" y="1231323"/>
            <a:ext cx="1447800" cy="1587500"/>
          </a:xfrm>
          <a:prstGeom prst="arc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28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41330-0705-8540-9A93-A5FB6C5C0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06297"/>
            <a:ext cx="8520600" cy="1017725"/>
          </a:xfrm>
        </p:spPr>
        <p:txBody>
          <a:bodyPr/>
          <a:lstStyle/>
          <a:p>
            <a:r>
              <a:rPr lang="en-US" dirty="0"/>
              <a:t>Step 1: Aspect identification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F7515-0931-DB4E-B799-CE8406350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048945"/>
            <a:ext cx="8520600" cy="3416400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Grand Hotel is close to everything! </a:t>
            </a:r>
            <a:r>
              <a:rPr lang="en-US" b="1" dirty="0">
                <a:solidFill>
                  <a:srgbClr val="6AA84F"/>
                </a:solidFill>
              </a:rPr>
              <a:t>The lady at the front desk was very friendly and helpful.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But my room was small and had unpleasant smell.</a:t>
            </a:r>
            <a:r>
              <a:rPr lang="en-US" b="1" dirty="0"/>
              <a:t>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FBBB50-0199-764A-9B3D-D94F7906BE34}"/>
              </a:ext>
            </a:extLst>
          </p:cNvPr>
          <p:cNvSpPr/>
          <p:nvPr/>
        </p:nvSpPr>
        <p:spPr>
          <a:xfrm>
            <a:off x="1375334" y="1424022"/>
            <a:ext cx="2650565" cy="4532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46628E-BC28-BD47-857D-C98EB8D00F66}"/>
              </a:ext>
            </a:extLst>
          </p:cNvPr>
          <p:cNvSpPr/>
          <p:nvPr/>
        </p:nvSpPr>
        <p:spPr>
          <a:xfrm>
            <a:off x="5286934" y="1424022"/>
            <a:ext cx="2764865" cy="4532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E55CB4-C3B8-534E-AFD0-A8760244C806}"/>
              </a:ext>
            </a:extLst>
          </p:cNvPr>
          <p:cNvSpPr/>
          <p:nvPr/>
        </p:nvSpPr>
        <p:spPr>
          <a:xfrm>
            <a:off x="5286934" y="2867023"/>
            <a:ext cx="2764865" cy="4532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Room</a:t>
            </a:r>
          </a:p>
        </p:txBody>
      </p:sp>
    </p:spTree>
    <p:extLst>
      <p:ext uri="{BB962C8B-B14F-4D97-AF65-F5344CB8AC3E}">
        <p14:creationId xmlns:p14="http://schemas.microsoft.com/office/powerpoint/2010/main" val="1349213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2414</TotalTime>
  <Words>656</Words>
  <Application>Microsoft Macintosh PowerPoint</Application>
  <PresentationFormat>On-screen Show (16:9)</PresentationFormat>
  <Paragraphs>136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等线</vt:lpstr>
      <vt:lpstr>Arial</vt:lpstr>
      <vt:lpstr>Arial Rounded MT Bold</vt:lpstr>
      <vt:lpstr>Athelas</vt:lpstr>
      <vt:lpstr>Calibri</vt:lpstr>
      <vt:lpstr>Calibri Light</vt:lpstr>
      <vt:lpstr>Office Theme</vt:lpstr>
      <vt:lpstr>InnSpect</vt:lpstr>
      <vt:lpstr>Groupon is ambitious in travel market</vt:lpstr>
      <vt:lpstr>Important Feature Missing from Groupon Hotel Page</vt:lpstr>
      <vt:lpstr>PowerPoint Presentation</vt:lpstr>
      <vt:lpstr>PowerPoint Presentation</vt:lpstr>
      <vt:lpstr>PowerPoint Presentation</vt:lpstr>
      <vt:lpstr>InnSpect can generate aspect-based hotel ratings from reviews  </vt:lpstr>
      <vt:lpstr>Aspect based sentiment analysis</vt:lpstr>
      <vt:lpstr>Step 1: Aspect identification</vt:lpstr>
      <vt:lpstr>Step 1: Aspect identification</vt:lpstr>
      <vt:lpstr>Step 2: Sentiment analysis</vt:lpstr>
      <vt:lpstr>Step 2: Sentiment analysis</vt:lpstr>
      <vt:lpstr>Demo: Input</vt:lpstr>
      <vt:lpstr>Demo: Output</vt:lpstr>
      <vt:lpstr>Evaluation</vt:lpstr>
      <vt:lpstr>About Chang Zhang:</vt:lpstr>
      <vt:lpstr>Pipeline for aspect based rating prediction</vt:lpstr>
      <vt:lpstr>LDA and RNN models generalize the data well</vt:lpstr>
      <vt:lpstr>Backend model is trained on TripAdvisor hotel reviews with LDA and Bi-LSTM-RNN</vt:lpstr>
      <vt:lpstr>Aspect-based hotel ratings are missing from Groupon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InnSpect</dc:title>
  <cp:lastModifiedBy>Microsoft Office User</cp:lastModifiedBy>
  <cp:revision>26</cp:revision>
  <dcterms:modified xsi:type="dcterms:W3CDTF">2019-10-03T12:05:17Z</dcterms:modified>
</cp:coreProperties>
</file>